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2/8/2021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F06BDC4-E822-4595-B498-8AC8D586385C}"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4713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112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B3330F-32B3-4138-9664-2BFDAAE8861F}"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857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B3330F-32B3-4138-9664-2BFDAAE8861F}"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43869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B3330F-32B3-4138-9664-2BFDAAE8861F}"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06BDC4-E822-4595-B498-8AC8D586385C}"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622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B3330F-32B3-4138-9664-2BFDAAE8861F}"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06BDC4-E822-4595-B498-8AC8D586385C}"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6296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3330F-32B3-4138-9664-2BFDAAE8861F}" type="datetimeFigureOut">
              <a:rPr lang="en-US" smtClean="0"/>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06BDC4-E822-4595-B498-8AC8D586385C}" type="slidenum">
              <a:rPr lang="en-US" smtClean="0"/>
              <a:t>‹#›</a:t>
            </a:fld>
            <a:endParaRPr lang="en-US"/>
          </a:p>
        </p:txBody>
      </p:sp>
    </p:spTree>
    <p:extLst>
      <p:ext uri="{BB962C8B-B14F-4D97-AF65-F5344CB8AC3E}">
        <p14:creationId xmlns:p14="http://schemas.microsoft.com/office/powerpoint/2010/main" val="13448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B3330F-32B3-4138-9664-2BFDAAE8861F}"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685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BB3330F-32B3-4138-9664-2BFDAAE8861F}" type="datetimeFigureOut">
              <a:rPr lang="en-US" smtClean="0"/>
              <a:t>2/8/2021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F06BDC4-E822-4595-B498-8AC8D586385C}"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0788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1333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3330F-32B3-4138-9664-2BFDAAE8861F}"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06BDC4-E822-4595-B498-8AC8D586385C}"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0905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BB3330F-32B3-4138-9664-2BFDAAE8861F}" type="datetimeFigureOut">
              <a:rPr lang="en-US" smtClean="0"/>
              <a:t>2/8/2021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F06BDC4-E822-4595-B498-8AC8D586385C}"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57758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92A7F-74C9-4839-8ECF-4990A59CE150}"/>
              </a:ext>
            </a:extLst>
          </p:cNvPr>
          <p:cNvSpPr>
            <a:spLocks noGrp="1"/>
          </p:cNvSpPr>
          <p:nvPr>
            <p:ph type="ctrTitle"/>
          </p:nvPr>
        </p:nvSpPr>
        <p:spPr>
          <a:xfrm>
            <a:off x="1848715" y="1607127"/>
            <a:ext cx="8791575" cy="4405746"/>
          </a:xfrm>
        </p:spPr>
        <p:txBody>
          <a:bodyPr>
            <a:normAutofit fontScale="90000"/>
          </a:bodyPr>
          <a:lstStyle/>
          <a:p>
            <a:pPr algn="ctr"/>
            <a:r>
              <a:rPr lang="en-US" sz="4000" b="1" cap="none" dirty="0">
                <a:latin typeface="Poor Richard" panose="02080502050505020702" pitchFamily="18" charset="0"/>
              </a:rPr>
              <a:t>Healthcare</a:t>
            </a:r>
            <a:r>
              <a:rPr lang="en-US" sz="4000" cap="none" dirty="0">
                <a:latin typeface="Poor Richard" panose="02080502050505020702" pitchFamily="18" charset="0"/>
              </a:rPr>
              <a:t> </a:t>
            </a:r>
            <a:r>
              <a:rPr lang="en-US" sz="4000" b="1" cap="none" dirty="0">
                <a:latin typeface="Poor Richard" panose="02080502050505020702" pitchFamily="18" charset="0"/>
              </a:rPr>
              <a:t>discussion</a:t>
            </a:r>
            <a:r>
              <a:rPr lang="en-US" sz="4000" cap="none" dirty="0">
                <a:latin typeface="Poor Richard" panose="02080502050505020702" pitchFamily="18" charset="0"/>
              </a:rPr>
              <a:t> </a:t>
            </a:r>
            <a:br>
              <a:rPr lang="en-US" sz="4000" cap="none" dirty="0">
                <a:latin typeface="Poor Richard" panose="02080502050505020702" pitchFamily="18" charset="0"/>
              </a:rPr>
            </a:br>
            <a:br>
              <a:rPr lang="en-US" sz="4000" cap="none" dirty="0">
                <a:latin typeface="Poor Richard" panose="02080502050505020702" pitchFamily="18" charset="0"/>
              </a:rPr>
            </a:br>
            <a:br>
              <a:rPr lang="en-US" sz="4000" cap="none" dirty="0">
                <a:latin typeface="Poor Richard" panose="02080502050505020702" pitchFamily="18" charset="0"/>
              </a:rPr>
            </a:br>
            <a:br>
              <a:rPr lang="en-US" sz="4000" cap="none" dirty="0">
                <a:latin typeface="Poor Richard" panose="02080502050505020702" pitchFamily="18" charset="0"/>
              </a:rPr>
            </a:br>
            <a:r>
              <a:rPr lang="en-US" sz="4000" cap="none" dirty="0">
                <a:latin typeface="Poor Richard" panose="02080502050505020702" pitchFamily="18" charset="0"/>
              </a:rPr>
              <a:t>Author </a:t>
            </a:r>
            <a:br>
              <a:rPr lang="en-US" sz="4000" cap="none" dirty="0">
                <a:latin typeface="Poor Richard" panose="02080502050505020702" pitchFamily="18" charset="0"/>
              </a:rPr>
            </a:br>
            <a:r>
              <a:rPr lang="en-US" sz="4000" cap="none" dirty="0">
                <a:latin typeface="Poor Richard" panose="02080502050505020702" pitchFamily="18" charset="0"/>
              </a:rPr>
              <a:t>Institutional affiliation </a:t>
            </a:r>
            <a:br>
              <a:rPr lang="en-US" sz="4000" cap="none" dirty="0">
                <a:latin typeface="Poor Richard" panose="02080502050505020702" pitchFamily="18" charset="0"/>
              </a:rPr>
            </a:br>
            <a:r>
              <a:rPr lang="en-US" sz="4000" cap="none" dirty="0">
                <a:latin typeface="Poor Richard" panose="02080502050505020702" pitchFamily="18" charset="0"/>
              </a:rPr>
              <a:t>Instructor </a:t>
            </a:r>
            <a:br>
              <a:rPr lang="en-US" sz="4000" cap="none" dirty="0">
                <a:latin typeface="Poor Richard" panose="02080502050505020702" pitchFamily="18" charset="0"/>
              </a:rPr>
            </a:br>
            <a:r>
              <a:rPr lang="en-US" sz="4000" cap="none" dirty="0">
                <a:latin typeface="Poor Richard" panose="02080502050505020702" pitchFamily="18" charset="0"/>
              </a:rPr>
              <a:t>Course code </a:t>
            </a:r>
            <a:br>
              <a:rPr lang="en-US" sz="4000" cap="none" dirty="0">
                <a:latin typeface="Poor Richard" panose="02080502050505020702" pitchFamily="18" charset="0"/>
              </a:rPr>
            </a:br>
            <a:r>
              <a:rPr lang="en-US" sz="4000" cap="none" dirty="0">
                <a:latin typeface="Poor Richard" panose="02080502050505020702" pitchFamily="18" charset="0"/>
              </a:rPr>
              <a:t>Date of submission</a:t>
            </a:r>
          </a:p>
        </p:txBody>
      </p:sp>
    </p:spTree>
    <p:extLst>
      <p:ext uri="{BB962C8B-B14F-4D97-AF65-F5344CB8AC3E}">
        <p14:creationId xmlns:p14="http://schemas.microsoft.com/office/powerpoint/2010/main" val="187910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6C8D-2F5F-4B00-8209-467DB1AB3DA1}"/>
              </a:ext>
            </a:extLst>
          </p:cNvPr>
          <p:cNvSpPr>
            <a:spLocks noGrp="1"/>
          </p:cNvSpPr>
          <p:nvPr>
            <p:ph type="title"/>
          </p:nvPr>
        </p:nvSpPr>
        <p:spPr>
          <a:xfrm>
            <a:off x="1141413" y="618518"/>
            <a:ext cx="9905998" cy="794646"/>
          </a:xfrm>
        </p:spPr>
        <p:txBody>
          <a:bodyPr/>
          <a:lstStyle/>
          <a:p>
            <a:pPr algn="ctr"/>
            <a:r>
              <a:rPr lang="en-US" b="1" cap="none" dirty="0">
                <a:latin typeface="Poor Richard" panose="02080502050505020702" pitchFamily="18" charset="0"/>
              </a:rPr>
              <a:t>Introduction</a:t>
            </a:r>
            <a:r>
              <a:rPr lang="en-US" dirty="0"/>
              <a:t> </a:t>
            </a:r>
          </a:p>
        </p:txBody>
      </p:sp>
      <p:sp>
        <p:nvSpPr>
          <p:cNvPr id="3" name="Content Placeholder 2">
            <a:extLst>
              <a:ext uri="{FF2B5EF4-FFF2-40B4-BE49-F238E27FC236}">
                <a16:creationId xmlns:a16="http://schemas.microsoft.com/office/drawing/2014/main" id="{80653092-77DD-4819-BD08-EF27381C7DEE}"/>
              </a:ext>
            </a:extLst>
          </p:cNvPr>
          <p:cNvSpPr>
            <a:spLocks noGrp="1"/>
          </p:cNvSpPr>
          <p:nvPr>
            <p:ph idx="1"/>
          </p:nvPr>
        </p:nvSpPr>
        <p:spPr>
          <a:xfrm>
            <a:off x="1141412" y="1828800"/>
            <a:ext cx="9905999" cy="3962401"/>
          </a:xfrm>
        </p:spPr>
        <p:txBody>
          <a:bodyPr>
            <a:normAutofit/>
          </a:bodyPr>
          <a:lstStyle/>
          <a:p>
            <a:pPr algn="just"/>
            <a:r>
              <a:rPr lang="en-US" dirty="0">
                <a:latin typeface="Poor Richard" panose="02080502050505020702" pitchFamily="18" charset="0"/>
              </a:rPr>
              <a:t>Research process follows a definite procedure irrespective of whether it is applied research or basic research procedure. </a:t>
            </a:r>
          </a:p>
          <a:p>
            <a:pPr algn="just"/>
            <a:r>
              <a:rPr lang="en-US" dirty="0">
                <a:latin typeface="Poor Richard" panose="02080502050505020702" pitchFamily="18" charset="0"/>
              </a:rPr>
              <a:t>Each of the steps in the research process is arguably unique depending on the kind of research being undertaken. </a:t>
            </a:r>
          </a:p>
          <a:p>
            <a:pPr algn="just"/>
            <a:r>
              <a:rPr lang="en-US" dirty="0">
                <a:latin typeface="Poor Richard" panose="02080502050505020702" pitchFamily="18" charset="0"/>
              </a:rPr>
              <a:t>It is however important to understand that all research processes are particularly aimed at furthering our individual understanding of the research problem. </a:t>
            </a:r>
          </a:p>
          <a:p>
            <a:pPr algn="just"/>
            <a:r>
              <a:rPr lang="en-US" dirty="0">
                <a:latin typeface="Poor Richard" panose="02080502050505020702" pitchFamily="18" charset="0"/>
              </a:rPr>
              <a:t>The research process is therefore a procedural layout of the plan that a researcher intends to follow in executing a research study. Below is a close examination of the steps involved in the research process. </a:t>
            </a:r>
          </a:p>
        </p:txBody>
      </p:sp>
    </p:spTree>
    <p:extLst>
      <p:ext uri="{BB962C8B-B14F-4D97-AF65-F5344CB8AC3E}">
        <p14:creationId xmlns:p14="http://schemas.microsoft.com/office/powerpoint/2010/main" val="397795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2191-84E5-44F0-92D5-5F68FD06EBAC}"/>
              </a:ext>
            </a:extLst>
          </p:cNvPr>
          <p:cNvSpPr>
            <a:spLocks noGrp="1"/>
          </p:cNvSpPr>
          <p:nvPr>
            <p:ph type="title"/>
          </p:nvPr>
        </p:nvSpPr>
        <p:spPr/>
        <p:txBody>
          <a:bodyPr/>
          <a:lstStyle/>
          <a:p>
            <a:pPr algn="ctr"/>
            <a:r>
              <a:rPr lang="en-US" b="1" cap="none" dirty="0">
                <a:latin typeface="Poor Richard" panose="02080502050505020702" pitchFamily="18" charset="0"/>
              </a:rPr>
              <a:t>I.	Identifying the research problem</a:t>
            </a:r>
          </a:p>
        </p:txBody>
      </p:sp>
      <p:sp>
        <p:nvSpPr>
          <p:cNvPr id="3" name="Content Placeholder 2">
            <a:extLst>
              <a:ext uri="{FF2B5EF4-FFF2-40B4-BE49-F238E27FC236}">
                <a16:creationId xmlns:a16="http://schemas.microsoft.com/office/drawing/2014/main" id="{B41C896B-AAC3-4EF5-A9AA-A85DFE137901}"/>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represents the first step in the research process. A researcher would need to come up with a well-identified research problem that would help in accomplishing the other important phases of the research. </a:t>
            </a:r>
          </a:p>
          <a:p>
            <a:pPr algn="just">
              <a:lnSpc>
                <a:spcPct val="200000"/>
              </a:lnSpc>
            </a:pPr>
            <a:r>
              <a:rPr lang="en-US" dirty="0">
                <a:latin typeface="Poor Richard" panose="02080502050505020702" pitchFamily="18" charset="0"/>
              </a:rPr>
              <a:t>Through the identification of a researchable problem, researchers may come up with research objectives which would be investigated in the research.</a:t>
            </a:r>
          </a:p>
        </p:txBody>
      </p:sp>
    </p:spTree>
    <p:extLst>
      <p:ext uri="{BB962C8B-B14F-4D97-AF65-F5344CB8AC3E}">
        <p14:creationId xmlns:p14="http://schemas.microsoft.com/office/powerpoint/2010/main" val="2775208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8730-1550-44AB-8DBB-1B94D9783F33}"/>
              </a:ext>
            </a:extLst>
          </p:cNvPr>
          <p:cNvSpPr>
            <a:spLocks noGrp="1"/>
          </p:cNvSpPr>
          <p:nvPr>
            <p:ph type="title"/>
          </p:nvPr>
        </p:nvSpPr>
        <p:spPr/>
        <p:txBody>
          <a:bodyPr>
            <a:normAutofit/>
          </a:bodyPr>
          <a:lstStyle/>
          <a:p>
            <a:pPr algn="ctr"/>
            <a:r>
              <a:rPr lang="en-US" sz="2800" cap="none" dirty="0">
                <a:latin typeface="Poor Richard" panose="02080502050505020702" pitchFamily="18" charset="0"/>
              </a:rPr>
              <a:t>Ii.	</a:t>
            </a:r>
            <a:r>
              <a:rPr lang="en-US" sz="2800" b="1" cap="none" dirty="0">
                <a:latin typeface="Poor Richard" panose="02080502050505020702" pitchFamily="18" charset="0"/>
              </a:rPr>
              <a:t>Selecting</a:t>
            </a:r>
            <a:r>
              <a:rPr lang="en-US" sz="2800" cap="none" dirty="0">
                <a:latin typeface="Poor Richard" panose="02080502050505020702" pitchFamily="18" charset="0"/>
              </a:rPr>
              <a:t> </a:t>
            </a:r>
            <a:r>
              <a:rPr lang="en-US" sz="2800" b="1" cap="none" dirty="0">
                <a:latin typeface="Poor Richard" panose="02080502050505020702" pitchFamily="18" charset="0"/>
              </a:rPr>
              <a:t>study</a:t>
            </a:r>
            <a:r>
              <a:rPr lang="en-US" sz="2800" cap="none" dirty="0">
                <a:latin typeface="Poor Richard" panose="02080502050505020702" pitchFamily="18" charset="0"/>
              </a:rPr>
              <a:t> </a:t>
            </a:r>
            <a:r>
              <a:rPr lang="en-US" sz="2800" b="1" cap="none" dirty="0">
                <a:latin typeface="Poor Richard" panose="02080502050505020702" pitchFamily="18" charset="0"/>
              </a:rPr>
              <a:t>approach</a:t>
            </a:r>
          </a:p>
        </p:txBody>
      </p:sp>
      <p:sp>
        <p:nvSpPr>
          <p:cNvPr id="3" name="Content Placeholder 2">
            <a:extLst>
              <a:ext uri="{FF2B5EF4-FFF2-40B4-BE49-F238E27FC236}">
                <a16:creationId xmlns:a16="http://schemas.microsoft.com/office/drawing/2014/main" id="{211B546D-F79C-414F-AF1E-C08D30167237}"/>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The selection of a study would involve conducting a background search on the study topic to determine how much is known about the topic of study. </a:t>
            </a:r>
          </a:p>
          <a:p>
            <a:pPr algn="just">
              <a:lnSpc>
                <a:spcPct val="200000"/>
              </a:lnSpc>
            </a:pPr>
            <a:r>
              <a:rPr lang="en-US" dirty="0">
                <a:latin typeface="Poor Richard" panose="02080502050505020702" pitchFamily="18" charset="0"/>
              </a:rPr>
              <a:t>After gaining a valuable understanding of the research topic, a researcher may decide to formulate a research approach that includes the plans and procedures for the research spanning from the strategies involved in data collection to data analysis and interpretation. </a:t>
            </a:r>
          </a:p>
        </p:txBody>
      </p:sp>
    </p:spTree>
    <p:extLst>
      <p:ext uri="{BB962C8B-B14F-4D97-AF65-F5344CB8AC3E}">
        <p14:creationId xmlns:p14="http://schemas.microsoft.com/office/powerpoint/2010/main" val="3521256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84982-BA98-457F-AC4F-1CEAB4D0B1E8}"/>
              </a:ext>
            </a:extLst>
          </p:cNvPr>
          <p:cNvSpPr>
            <a:spLocks noGrp="1"/>
          </p:cNvSpPr>
          <p:nvPr>
            <p:ph type="title"/>
          </p:nvPr>
        </p:nvSpPr>
        <p:spPr/>
        <p:txBody>
          <a:bodyPr/>
          <a:lstStyle/>
          <a:p>
            <a:pPr algn="ctr"/>
            <a:r>
              <a:rPr lang="en-US" b="1" cap="none" dirty="0">
                <a:latin typeface="Poor Richard" panose="02080502050505020702" pitchFamily="18" charset="0"/>
              </a:rPr>
              <a:t>Iii.	Designing of study and collection of data </a:t>
            </a:r>
          </a:p>
        </p:txBody>
      </p:sp>
      <p:sp>
        <p:nvSpPr>
          <p:cNvPr id="3" name="Content Placeholder 2">
            <a:extLst>
              <a:ext uri="{FF2B5EF4-FFF2-40B4-BE49-F238E27FC236}">
                <a16:creationId xmlns:a16="http://schemas.microsoft.com/office/drawing/2014/main" id="{5C35C708-665D-4198-907E-1A1609D208D4}"/>
              </a:ext>
            </a:extLst>
          </p:cNvPr>
          <p:cNvSpPr>
            <a:spLocks noGrp="1"/>
          </p:cNvSpPr>
          <p:nvPr>
            <p:ph idx="1"/>
          </p:nvPr>
        </p:nvSpPr>
        <p:spPr/>
        <p:txBody>
          <a:bodyPr>
            <a:normAutofit/>
          </a:bodyPr>
          <a:lstStyle/>
          <a:p>
            <a:pPr algn="just"/>
            <a:r>
              <a:rPr lang="en-US" dirty="0">
                <a:latin typeface="Poor Richard" panose="02080502050505020702" pitchFamily="18" charset="0"/>
              </a:rPr>
              <a:t>At this stage, a researcher designs the kind of data collection tools to be used in the study. </a:t>
            </a:r>
          </a:p>
          <a:p>
            <a:pPr algn="just"/>
            <a:r>
              <a:rPr lang="en-US" dirty="0">
                <a:latin typeface="Poor Richard" panose="02080502050505020702" pitchFamily="18" charset="0"/>
              </a:rPr>
              <a:t>The researcher critically analyses the various data collection methods available and decides on which primary data collection methods have been chosen for the study. However, in research studies involving only secondary data, researchers may skip this step. </a:t>
            </a:r>
          </a:p>
          <a:p>
            <a:pPr algn="just"/>
            <a:r>
              <a:rPr lang="en-US" dirty="0">
                <a:latin typeface="Poor Richard" panose="02080502050505020702" pitchFamily="18" charset="0"/>
              </a:rPr>
              <a:t>Questionnaires, interviews and observations can be used in collecting primary data from the field. Some research studies may require pilot studies to determine the reliability of the data collection tools chosen for the study. </a:t>
            </a:r>
          </a:p>
          <a:p>
            <a:pPr algn="just"/>
            <a:r>
              <a:rPr lang="en-US" dirty="0">
                <a:latin typeface="Poor Richard" panose="02080502050505020702" pitchFamily="18" charset="0"/>
              </a:rPr>
              <a:t>Once the data is collected, the researcher now moves to the next step of analyzing the data.</a:t>
            </a:r>
          </a:p>
        </p:txBody>
      </p:sp>
    </p:spTree>
    <p:extLst>
      <p:ext uri="{BB962C8B-B14F-4D97-AF65-F5344CB8AC3E}">
        <p14:creationId xmlns:p14="http://schemas.microsoft.com/office/powerpoint/2010/main" val="3346403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FAF4-09E2-4CFE-9DD7-6BB33C752D26}"/>
              </a:ext>
            </a:extLst>
          </p:cNvPr>
          <p:cNvSpPr>
            <a:spLocks noGrp="1"/>
          </p:cNvSpPr>
          <p:nvPr>
            <p:ph type="title"/>
          </p:nvPr>
        </p:nvSpPr>
        <p:spPr/>
        <p:txBody>
          <a:bodyPr/>
          <a:lstStyle/>
          <a:p>
            <a:pPr algn="ctr"/>
            <a:r>
              <a:rPr lang="en-US" b="1" cap="none" dirty="0">
                <a:latin typeface="Poor Richard" panose="02080502050505020702" pitchFamily="18" charset="0"/>
              </a:rPr>
              <a:t>Iv.	Data analysis </a:t>
            </a:r>
          </a:p>
        </p:txBody>
      </p:sp>
      <p:sp>
        <p:nvSpPr>
          <p:cNvPr id="3" name="Content Placeholder 2">
            <a:extLst>
              <a:ext uri="{FF2B5EF4-FFF2-40B4-BE49-F238E27FC236}">
                <a16:creationId xmlns:a16="http://schemas.microsoft.com/office/drawing/2014/main" id="{8B185DD6-481B-479F-9BF4-1647995E3087}"/>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The data collected is now analyzed as indicated in the research approach and design. The results of this research are then analyzed and summarized in a manner that is directly related to the research questions. </a:t>
            </a:r>
          </a:p>
          <a:p>
            <a:pPr algn="just">
              <a:lnSpc>
                <a:spcPct val="200000"/>
              </a:lnSpc>
            </a:pPr>
            <a:r>
              <a:rPr lang="en-US" dirty="0">
                <a:latin typeface="Poor Richard" panose="02080502050505020702" pitchFamily="18" charset="0"/>
              </a:rPr>
              <a:t>Analysis of the data is usually meant to determine the statistical significance and relevance of the data in relation to the study hypothesis.</a:t>
            </a:r>
          </a:p>
        </p:txBody>
      </p:sp>
    </p:spTree>
    <p:extLst>
      <p:ext uri="{BB962C8B-B14F-4D97-AF65-F5344CB8AC3E}">
        <p14:creationId xmlns:p14="http://schemas.microsoft.com/office/powerpoint/2010/main" val="1671754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EB65-DD09-42FD-9531-05DFAEDBFB6F}"/>
              </a:ext>
            </a:extLst>
          </p:cNvPr>
          <p:cNvSpPr>
            <a:spLocks noGrp="1"/>
          </p:cNvSpPr>
          <p:nvPr>
            <p:ph type="title"/>
          </p:nvPr>
        </p:nvSpPr>
        <p:spPr/>
        <p:txBody>
          <a:bodyPr/>
          <a:lstStyle/>
          <a:p>
            <a:pPr algn="ctr"/>
            <a:r>
              <a:rPr lang="en-US" b="1" cap="none" dirty="0">
                <a:latin typeface="Poor Richard" panose="02080502050505020702" pitchFamily="18" charset="0"/>
              </a:rPr>
              <a:t>V.	Report findings </a:t>
            </a:r>
          </a:p>
        </p:txBody>
      </p:sp>
      <p:sp>
        <p:nvSpPr>
          <p:cNvPr id="3" name="Content Placeholder 2">
            <a:extLst>
              <a:ext uri="{FF2B5EF4-FFF2-40B4-BE49-F238E27FC236}">
                <a16:creationId xmlns:a16="http://schemas.microsoft.com/office/drawing/2014/main" id="{8AFD7734-A6C5-4619-9F6A-BB695C89A6D4}"/>
              </a:ext>
            </a:extLst>
          </p:cNvPr>
          <p:cNvSpPr>
            <a:spLocks noGrp="1"/>
          </p:cNvSpPr>
          <p:nvPr>
            <p:ph idx="1"/>
          </p:nvPr>
        </p:nvSpPr>
        <p:spPr/>
        <p:txBody>
          <a:bodyPr/>
          <a:lstStyle/>
          <a:p>
            <a:pPr algn="just">
              <a:lnSpc>
                <a:spcPct val="200000"/>
              </a:lnSpc>
            </a:pPr>
            <a:r>
              <a:rPr lang="en-US" dirty="0">
                <a:latin typeface="Poor Richard" panose="02080502050505020702" pitchFamily="18" charset="0"/>
              </a:rPr>
              <a:t>This stage is also known as the dissemination stage. Researchers at this point make public the contents of their research.</a:t>
            </a:r>
          </a:p>
          <a:p>
            <a:pPr algn="just">
              <a:lnSpc>
                <a:spcPct val="200000"/>
              </a:lnSpc>
            </a:pPr>
            <a:r>
              <a:rPr lang="en-US" dirty="0">
                <a:latin typeface="Poor Richard" panose="02080502050505020702" pitchFamily="18" charset="0"/>
              </a:rPr>
              <a:t>Report findings outline the full contents of research and may give recommendations for future research on the topic especially if the researcher feels the topic was not fully addressed. </a:t>
            </a:r>
          </a:p>
        </p:txBody>
      </p:sp>
    </p:spTree>
    <p:extLst>
      <p:ext uri="{BB962C8B-B14F-4D97-AF65-F5344CB8AC3E}">
        <p14:creationId xmlns:p14="http://schemas.microsoft.com/office/powerpoint/2010/main" val="839319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4147-447A-4B0C-8A22-A5F7DAE70BDB}"/>
              </a:ext>
            </a:extLst>
          </p:cNvPr>
          <p:cNvSpPr>
            <a:spLocks noGrp="1"/>
          </p:cNvSpPr>
          <p:nvPr>
            <p:ph type="title"/>
          </p:nvPr>
        </p:nvSpPr>
        <p:spPr/>
        <p:txBody>
          <a:bodyPr>
            <a:normAutofit/>
          </a:bodyPr>
          <a:lstStyle/>
          <a:p>
            <a:pPr algn="ctr"/>
            <a:r>
              <a:rPr lang="en-US" sz="2800" b="1" cap="none" dirty="0">
                <a:latin typeface="Poor Richard" panose="02080502050505020702" pitchFamily="18" charset="0"/>
              </a:rPr>
              <a:t>Importance of research in healthcare </a:t>
            </a:r>
          </a:p>
        </p:txBody>
      </p:sp>
      <p:sp>
        <p:nvSpPr>
          <p:cNvPr id="3" name="Content Placeholder 2">
            <a:extLst>
              <a:ext uri="{FF2B5EF4-FFF2-40B4-BE49-F238E27FC236}">
                <a16:creationId xmlns:a16="http://schemas.microsoft.com/office/drawing/2014/main" id="{A67B7648-9B8A-4812-B344-D049C4266E63}"/>
              </a:ext>
            </a:extLst>
          </p:cNvPr>
          <p:cNvSpPr>
            <a:spLocks noGrp="1"/>
          </p:cNvSpPr>
          <p:nvPr>
            <p:ph idx="1"/>
          </p:nvPr>
        </p:nvSpPr>
        <p:spPr>
          <a:xfrm>
            <a:off x="1451579" y="2015732"/>
            <a:ext cx="9603275" cy="4037749"/>
          </a:xfrm>
        </p:spPr>
        <p:txBody>
          <a:bodyPr>
            <a:normAutofit lnSpcReduction="10000"/>
          </a:bodyPr>
          <a:lstStyle/>
          <a:p>
            <a:pPr algn="just">
              <a:lnSpc>
                <a:spcPct val="200000"/>
              </a:lnSpc>
            </a:pPr>
            <a:r>
              <a:rPr lang="en-US" sz="1800" dirty="0">
                <a:latin typeface="Poor Richard" panose="02080502050505020702" pitchFamily="18" charset="0"/>
              </a:rPr>
              <a:t>Just like any other field, healthcare research is much significance. For instance, evidence drawn from health-related research may highlight information regarding disease trends and risk factors. </a:t>
            </a:r>
          </a:p>
          <a:p>
            <a:pPr algn="just">
              <a:lnSpc>
                <a:spcPct val="200000"/>
              </a:lnSpc>
            </a:pPr>
            <a:r>
              <a:rPr lang="en-US" sz="1800" dirty="0">
                <a:latin typeface="Poor Richard" panose="02080502050505020702" pitchFamily="18" charset="0"/>
              </a:rPr>
              <a:t>Clinical models of research are arguably important in the provision of complementary insights (Young, 2015).</a:t>
            </a:r>
          </a:p>
          <a:p>
            <a:pPr algn="just">
              <a:lnSpc>
                <a:spcPct val="200000"/>
              </a:lnSpc>
            </a:pPr>
            <a:r>
              <a:rPr lang="en-US" sz="1800" dirty="0">
                <a:latin typeface="Poor Richard" panose="02080502050505020702" pitchFamily="18" charset="0"/>
              </a:rPr>
              <a:t>Clinical trials provide very important information concerning the efficacy and adverse effects of medical interventions from controlled trials. Drugs can only be approved for human use after registering efficient performance in controlled clinical trials which is an important stage to identify the adverse effects associated with a certain drug and determine its effectiveness in different populations. </a:t>
            </a:r>
          </a:p>
        </p:txBody>
      </p:sp>
    </p:spTree>
    <p:extLst>
      <p:ext uri="{BB962C8B-B14F-4D97-AF65-F5344CB8AC3E}">
        <p14:creationId xmlns:p14="http://schemas.microsoft.com/office/powerpoint/2010/main" val="4130895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9556C2-78F8-4614-B2DB-34922293A768}"/>
              </a:ext>
            </a:extLst>
          </p:cNvPr>
          <p:cNvSpPr>
            <a:spLocks noGrp="1"/>
          </p:cNvSpPr>
          <p:nvPr>
            <p:ph idx="1"/>
          </p:nvPr>
        </p:nvSpPr>
        <p:spPr/>
        <p:txBody>
          <a:bodyPr/>
          <a:lstStyle/>
          <a:p>
            <a:pPr algn="just">
              <a:lnSpc>
                <a:spcPct val="200000"/>
              </a:lnSpc>
            </a:pPr>
            <a:r>
              <a:rPr lang="en-US" dirty="0">
                <a:latin typeface="Poor Richard" panose="02080502050505020702" pitchFamily="18" charset="0"/>
              </a:rPr>
              <a:t>Collectively, medical research has been essential in leading to significant discoveries in healthcare consequently resulting in remarkable improvement in healthcare and public health (Nieswiadomy, R. M., &amp; Bailey, 2018). </a:t>
            </a:r>
          </a:p>
          <a:p>
            <a:pPr algn="just">
              <a:lnSpc>
                <a:spcPct val="200000"/>
              </a:lnSpc>
            </a:pPr>
            <a:endParaRPr lang="en-US" dirty="0">
              <a:latin typeface="Poor Richard" panose="02080502050505020702" pitchFamily="18" charset="0"/>
            </a:endParaRPr>
          </a:p>
        </p:txBody>
      </p:sp>
    </p:spTree>
    <p:extLst>
      <p:ext uri="{BB962C8B-B14F-4D97-AF65-F5344CB8AC3E}">
        <p14:creationId xmlns:p14="http://schemas.microsoft.com/office/powerpoint/2010/main" val="2081035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30940-1329-4282-9E83-E7C94BA8B03A}"/>
              </a:ext>
            </a:extLst>
          </p:cNvPr>
          <p:cNvSpPr>
            <a:spLocks noGrp="1"/>
          </p:cNvSpPr>
          <p:nvPr>
            <p:ph type="title"/>
          </p:nvPr>
        </p:nvSpPr>
        <p:spPr/>
        <p:txBody>
          <a:bodyPr/>
          <a:lstStyle/>
          <a:p>
            <a:pPr algn="ctr"/>
            <a:r>
              <a:rPr lang="en-US" b="1" cap="none" dirty="0"/>
              <a:t>References</a:t>
            </a:r>
            <a:r>
              <a:rPr lang="en-US" cap="none" dirty="0"/>
              <a:t> </a:t>
            </a:r>
          </a:p>
        </p:txBody>
      </p:sp>
      <p:sp>
        <p:nvSpPr>
          <p:cNvPr id="3" name="Content Placeholder 2">
            <a:extLst>
              <a:ext uri="{FF2B5EF4-FFF2-40B4-BE49-F238E27FC236}">
                <a16:creationId xmlns:a16="http://schemas.microsoft.com/office/drawing/2014/main" id="{7F344198-0889-4B96-B9BF-EDE0C208BD93}"/>
              </a:ext>
            </a:extLst>
          </p:cNvPr>
          <p:cNvSpPr>
            <a:spLocks noGrp="1"/>
          </p:cNvSpPr>
          <p:nvPr>
            <p:ph idx="1"/>
          </p:nvPr>
        </p:nvSpPr>
        <p:spPr/>
        <p:txBody>
          <a:bodyPr>
            <a:normAutofit fontScale="92500"/>
          </a:bodyPr>
          <a:lstStyle/>
          <a:p>
            <a:pPr algn="just">
              <a:lnSpc>
                <a:spcPct val="250000"/>
              </a:lnSpc>
            </a:pPr>
            <a:r>
              <a:rPr lang="en-US" dirty="0">
                <a:latin typeface="Poor Richard" panose="02080502050505020702" pitchFamily="18" charset="0"/>
              </a:rPr>
              <a:t>Young, E. (2015). The importance of research in healthcare. South Sudan Medical Journal, 8(4), 90-91.</a:t>
            </a:r>
          </a:p>
          <a:p>
            <a:pPr algn="just">
              <a:lnSpc>
                <a:spcPct val="250000"/>
              </a:lnSpc>
            </a:pPr>
            <a:r>
              <a:rPr lang="en-US" dirty="0">
                <a:latin typeface="Poor Richard" panose="02080502050505020702" pitchFamily="18" charset="0"/>
              </a:rPr>
              <a:t>Nieswiadomy, R. M., &amp; Bailey, C. (2018). Foundations of nursing research.</a:t>
            </a:r>
          </a:p>
          <a:p>
            <a:pPr algn="just">
              <a:lnSpc>
                <a:spcPct val="250000"/>
              </a:lnSpc>
            </a:pPr>
            <a:r>
              <a:rPr lang="en-US" dirty="0">
                <a:latin typeface="Poor Richard" panose="02080502050505020702" pitchFamily="18" charset="0"/>
              </a:rPr>
              <a:t>Stainback, S., &amp; Stainback, W. (1988). Understanding &amp; Conducting Qualitative Research. Council for Exceptional Children, Publication Sales, 1920 Association Dr., Reston, VA.</a:t>
            </a:r>
          </a:p>
        </p:txBody>
      </p:sp>
    </p:spTree>
    <p:extLst>
      <p:ext uri="{BB962C8B-B14F-4D97-AF65-F5344CB8AC3E}">
        <p14:creationId xmlns:p14="http://schemas.microsoft.com/office/powerpoint/2010/main" val="131750750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42</TotalTime>
  <Words>732</Words>
  <Application>Microsoft Office PowerPoint</Application>
  <PresentationFormat>Widescreen</PresentationFormat>
  <Paragraphs>32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Poor Richard</vt:lpstr>
      <vt:lpstr>Gallery</vt:lpstr>
      <vt:lpstr>Healthcare discussion     Author  Institutional affiliation  Instructor  Course code  Date of submission</vt:lpstr>
      <vt:lpstr>Introduction </vt:lpstr>
      <vt:lpstr>I. Identifying the research problem</vt:lpstr>
      <vt:lpstr>Ii. Selecting study approach</vt:lpstr>
      <vt:lpstr>Iii. Designing of study and collection of data </vt:lpstr>
      <vt:lpstr>Iv. Data analysis </vt:lpstr>
      <vt:lpstr>V. Report findings </vt:lpstr>
      <vt:lpstr>Importance of research in healthcare </vt:lpstr>
      <vt:lpstr>PowerPoint Presentation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12</cp:revision>
  <dcterms:created xsi:type="dcterms:W3CDTF">2021-02-08T00:02:20Z</dcterms:created>
  <dcterms:modified xsi:type="dcterms:W3CDTF">2021-02-08T00:44:34Z</dcterms:modified>
</cp:coreProperties>
</file>